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62" r:id="rId4"/>
    <p:sldId id="283" r:id="rId5"/>
    <p:sldId id="299" r:id="rId6"/>
    <p:sldId id="300" r:id="rId7"/>
    <p:sldId id="273" r:id="rId8"/>
    <p:sldId id="320" r:id="rId9"/>
    <p:sldId id="279" r:id="rId10"/>
    <p:sldId id="295" r:id="rId11"/>
    <p:sldId id="314" r:id="rId12"/>
    <p:sldId id="284" r:id="rId13"/>
    <p:sldId id="315" r:id="rId14"/>
    <p:sldId id="317" r:id="rId15"/>
    <p:sldId id="319" r:id="rId16"/>
    <p:sldId id="316" r:id="rId17"/>
    <p:sldId id="306" r:id="rId18"/>
    <p:sldId id="281" r:id="rId19"/>
    <p:sldId id="321" r:id="rId20"/>
    <p:sldId id="288" r:id="rId21"/>
    <p:sldId id="289" r:id="rId22"/>
    <p:sldId id="302" r:id="rId23"/>
    <p:sldId id="301" r:id="rId24"/>
    <p:sldId id="286" r:id="rId25"/>
    <p:sldId id="303" r:id="rId26"/>
    <p:sldId id="304" r:id="rId27"/>
    <p:sldId id="305" r:id="rId28"/>
    <p:sldId id="308" r:id="rId29"/>
  </p:sldIdLst>
  <p:sldSz cx="12192000" cy="6858000"/>
  <p:notesSz cx="6858000" cy="9144000"/>
  <p:embeddedFontLst>
    <p:embeddedFont>
      <p:font typeface="맑은 고딕" pitchFamily="50" charset="-127"/>
      <p:regular r:id="rId31"/>
      <p:bold r:id="rId32"/>
    </p:embeddedFont>
    <p:embeddedFont>
      <p:font typeface="배달의민족 주아" pitchFamily="18" charset="-127"/>
      <p:regular r:id="rId33"/>
    </p:embeddedFont>
    <p:embeddedFont>
      <p:font typeface="함초롬바탕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555"/>
    <a:srgbClr val="FEC9C9"/>
    <a:srgbClr val="B78C7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46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78344-8FA9-452E-91A7-7AB4F90F3662}" type="datetimeFigureOut">
              <a:rPr lang="ko-KR" altLang="en-US" smtClean="0"/>
              <a:pPr/>
              <a:t>2018-05-25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D186A-6A8F-4809-B4A6-D02D8C5F2B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3963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1225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69552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9350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52311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91596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84396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12625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21645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ED82-A268-4874-8B7E-77B5207E0084}" type="datetime1">
              <a:rPr lang="ko-KR" altLang="en-US" smtClean="0"/>
              <a:pPr/>
              <a:t>2018-05-25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0462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9DBC-7F7A-49BD-BB0B-01C91455435F}" type="datetime1">
              <a:rPr lang="ko-KR" altLang="en-US" smtClean="0"/>
              <a:pPr/>
              <a:t>2018-05-25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47333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41C6-9AE0-476D-ABC1-EB7ADC121912}" type="datetime1">
              <a:rPr lang="ko-KR" altLang="en-US" smtClean="0"/>
              <a:pPr/>
              <a:t>2018-05-25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585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ADC92-9F8C-47D2-B3A1-AC5796EB3077}" type="datetime1">
              <a:rPr lang="ko-KR" altLang="en-US" smtClean="0"/>
              <a:pPr/>
              <a:t>2018-05-25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4706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D484-1BA0-4481-BB48-D5CBD087C50B}" type="datetime1">
              <a:rPr lang="ko-KR" altLang="en-US" smtClean="0"/>
              <a:pPr/>
              <a:t>2018-05-25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90453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9C61-34CA-4D96-BE63-8BB485DD096A}" type="datetime1">
              <a:rPr lang="ko-KR" altLang="en-US" smtClean="0"/>
              <a:pPr/>
              <a:t>2018-05-25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70506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F914-0F9A-4256-8E75-DEC6B8412880}" type="datetime1">
              <a:rPr lang="ko-KR" altLang="en-US" smtClean="0"/>
              <a:pPr/>
              <a:t>2018-05-25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5237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BE936-1402-4175-B954-68B50BDB7C1E}" type="datetime1">
              <a:rPr lang="ko-KR" altLang="en-US" smtClean="0"/>
              <a:pPr/>
              <a:t>2018-05-25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0715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A6FF6-A71C-4780-B876-BC9373C252BC}" type="datetime1">
              <a:rPr lang="ko-KR" altLang="en-US" smtClean="0"/>
              <a:pPr/>
              <a:t>2018-05-25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30372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CA07A-AFD2-40BA-B4CC-2C30B10406A2}" type="datetime1">
              <a:rPr lang="ko-KR" altLang="en-US" smtClean="0"/>
              <a:pPr/>
              <a:t>2018-05-25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82040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1819-039B-4EA4-8D43-C68D73AAA3B7}" type="datetime1">
              <a:rPr lang="ko-KR" altLang="en-US" smtClean="0"/>
              <a:pPr/>
              <a:t>2018-05-25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5882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02B37-216C-4341-96AF-946D9A6E84C5}" type="datetime1">
              <a:rPr lang="ko-KR" altLang="en-US" smtClean="0"/>
              <a:pPr/>
              <a:t>2018-05-25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3658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source=images&amp;cd=&amp;cad=rja&amp;uact=8&amp;ved=2ahUKEwiA29T52Z_bAhWCGZQKHUAoA7UQjRx6BAgBEAU&amp;url=https://pjreddie.com/darknet/yolo/&amp;psig=AOvVaw1ASIZfCv_z2BIVWO6MLGsy&amp;ust=152729783497173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ko.wikipedia.org/wiki/OpenCV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google.com/url?sa=i&amp;source=images&amp;cd=&amp;cad=rja&amp;uact=8&amp;ved=2ahUKEwiA6cLu3J_bAhUBMZQKHZVsC2gQjRx6BAgBEAU&amp;url=https%3A%2F%2Fko.aliexpress.com%2Fitem%2FG1-SmartTouch-w%2F32853835128.html&amp;psig=AOvVaw2VPj6vfK2Mk-DFWsr8CWrk&amp;ust=152729861004367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hyperlink" Target="https://www.google.com/url?sa=i&amp;source=images&amp;cd=&amp;cad=rja&amp;uact=8&amp;ved=2ahUKEwiYsb632p_bAhWJJJQKHY9-DzsQjRx6BAgBEAU&amp;url=/url?sa=i&amp;source=images&amp;cd=&amp;ved=2ahUKEwiYsb632p_bAhWJJJQKHY9-DzsQjRx6BAgBEAU&amp;url=http%3A%2F%2Fwww.bloter.net%2Farchives%2F244751&amp;psig=AOvVaw388Jgc6PTcLjYejYQpPjxk&amp;ust=1527297964100803&amp;psig=AOvVaw388Jgc6PTcLjYejYQpPjxk&amp;ust=1527297964100803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3.png"/><Relationship Id="rId7" Type="http://schemas.openxmlformats.org/officeDocument/2006/relationships/hyperlink" Target="https://www.google.com/url?sa=i&amp;source=images&amp;cd=&amp;cad=rja&amp;uact=8&amp;ved=2ahUKEwiM4s_E5J_bAhVFyrwKHVRhBcYQjRx6BAgBEAU&amp;url=http%3A%2F%2Fmn.kbs.co.kr%2Fmobile%2Fnews%2Fview.do%3Fncd%3D2828603&amp;psig=AOvVaw123Lc10QgR4AIO6qsq1wU3&amp;ust=1527299617584267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jpeg"/><Relationship Id="rId7" Type="http://schemas.openxmlformats.org/officeDocument/2006/relationships/hyperlink" Target="https://ko.wikipedia.org/wiki/OpenCV" TargetMode="External"/><Relationship Id="rId2" Type="http://schemas.openxmlformats.org/officeDocument/2006/relationships/hyperlink" Target="https://www.google.com/url?sa=i&amp;source=images&amp;cd=&amp;cad=rja&amp;uact=8&amp;ved=2ahUKEwiYsb632p_bAhWJJJQKHY9-DzsQjRx6BAgBEAU&amp;url=/url?sa=i&amp;source=images&amp;cd=&amp;ved=2ahUKEwiYsb632p_bAhWJJJQKHY9-DzsQjRx6BAgBEAU&amp;url=http%3A%2F%2Fwww.bloter.net%2Farchives%2F244751&amp;psig=AOvVaw388Jgc6PTcLjYejYQpPjxk&amp;ust=1527297964100803&amp;psig=AOvVaw388Jgc6PTcLjYejYQpPjxk&amp;ust=15272979641008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10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hyperlink" Target="https://www.google.com/url?sa=i&amp;source=images&amp;cd=&amp;cad=rja&amp;uact=8&amp;ved=2ahUKEwiA29T52Z_bAhWCGZQKHUAoA7UQjRx6BAgBEAU&amp;url=https://pjreddie.com/darknet/yolo/&amp;psig=AOvVaw1ASIZfCv_z2BIVWO6MLGsy&amp;ust=1527297834971734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jpeg"/><Relationship Id="rId7" Type="http://schemas.openxmlformats.org/officeDocument/2006/relationships/hyperlink" Target="https://www.google.com/url?sa=i&amp;source=images&amp;cd=&amp;cad=rja&amp;uact=8&amp;ved=2ahUKEwiA29T52Z_bAhWCGZQKHUAoA7UQjRx6BAgBEAU&amp;url=https://pjreddie.com/darknet/yolo/&amp;psig=AOvVaw1ASIZfCv_z2BIVWO6MLGsy&amp;ust=1527297834971734" TargetMode="External"/><Relationship Id="rId2" Type="http://schemas.openxmlformats.org/officeDocument/2006/relationships/hyperlink" Target="https://www.google.com/url?sa=i&amp;source=images&amp;cd=&amp;cad=rja&amp;uact=8&amp;ved=2ahUKEwiYsb632p_bAhWJJJQKHY9-DzsQjRx6BAgBEAU&amp;url=/url?sa=i&amp;source=images&amp;cd=&amp;ved=2ahUKEwiYsb632p_bAhWJJJQKHY9-DzsQjRx6BAgBEAU&amp;url=http%3A%2F%2Fwww.bloter.net%2Farchives%2F244751&amp;psig=AOvVaw388Jgc6PTcLjYejYQpPjxk&amp;ust=1527297964100803&amp;psig=AOvVaw388Jgc6PTcLjYejYQpPjxk&amp;ust=15272979641008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7.jpeg"/><Relationship Id="rId5" Type="http://schemas.openxmlformats.org/officeDocument/2006/relationships/hyperlink" Target="https://ko.wikipedia.org/wiki/OpenCV" TargetMode="External"/><Relationship Id="rId10" Type="http://schemas.openxmlformats.org/officeDocument/2006/relationships/hyperlink" Target="https://www.google.com/url?sa=i&amp;source=images&amp;cd=&amp;cad=rja&amp;uact=8&amp;ved=2ahUKEwiA6cLu3J_bAhUBMZQKHZVsC2gQjRx6BAgBEAU&amp;url=https%3A%2F%2Fko.aliexpress.com%2Fitem%2FG1-SmartTouch-w%2F32853835128.html&amp;psig=AOvVaw2VPj6vfK2Mk-DFWsr8CWrk&amp;ust=1527298610043678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i&amp;source=images&amp;cd=&amp;cad=rja&amp;uact=8&amp;ved=2ahUKEwiM4s_E5J_bAhVFyrwKHVRhBcYQjRx6BAgBEAU&amp;url=http%3A%2F%2Fmn.kbs.co.kr%2Fmobile%2Fnews%2Fview.do%3Fncd%3D2828603&amp;psig=AOvVaw123Lc10QgR4AIO6qsq1wU3&amp;ust=1527299617584267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7.jpeg"/><Relationship Id="rId4" Type="http://schemas.openxmlformats.org/officeDocument/2006/relationships/hyperlink" Target="https://www.google.com/url?sa=i&amp;source=images&amp;cd=&amp;cad=rja&amp;uact=8&amp;ved=2ahUKEwiA6cLu3J_bAhUBMZQKHZVsC2gQjRx6BAgBEAU&amp;url=https%3A%2F%2Fko.aliexpress.com%2Fitem%2FG1-SmartTouch-w%2F32853835128.html&amp;psig=AOvVaw2VPj6vfK2Mk-DFWsr8CWrk&amp;ust=1527298610043678" TargetMode="External"/><Relationship Id="rId9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google.com/url?sa=i&amp;source=images&amp;cd=&amp;cad=rja&amp;uact=8&amp;ved=2ahUKEwiYsb632p_bAhWJJJQKHY9-DzsQjRx6BAgBEAU&amp;url=/url?sa=i&amp;source=images&amp;cd=&amp;ved=2ahUKEwiYsb632p_bAhWJJJQKHY9-DzsQjRx6BAgBEAU&amp;url=http%3A%2F%2Fwww.bloter.net%2Farchives%2F244751&amp;psig=AOvVaw388Jgc6PTcLjYejYQpPjxk&amp;ust=1527297964100803&amp;psig=AOvVaw388Jgc6PTcLjYejYQpPjxk&amp;ust=1527297964100803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93515" y="938714"/>
            <a:ext cx="7200800" cy="48005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직사각형 10"/>
          <p:cNvSpPr/>
          <p:nvPr/>
        </p:nvSpPr>
        <p:spPr>
          <a:xfrm>
            <a:off x="2756501" y="1382859"/>
            <a:ext cx="6674828" cy="3912241"/>
          </a:xfrm>
          <a:prstGeom prst="rect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2829552" y="1727413"/>
            <a:ext cx="6528726" cy="3026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처리를 통한 </a:t>
            </a:r>
            <a:endParaRPr lang="en-US" altLang="ko-KR" sz="48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장애인 보조 공학기기 </a:t>
            </a:r>
            <a:r>
              <a:rPr lang="en-US" altLang="ko-KR" sz="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dist"/>
            <a:endParaRPr lang="en-US" altLang="ko-KR" sz="8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67" dirty="0" smtClean="0">
                <a:solidFill>
                  <a:srgbClr val="C6A4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BNS(Blind Needs Sun)</a:t>
            </a:r>
            <a:endParaRPr lang="en-US" altLang="ko-KR" sz="1467" dirty="0">
              <a:solidFill>
                <a:srgbClr val="C6A49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r>
              <a:rPr lang="en-US" altLang="ko-KR" sz="533" dirty="0">
                <a:solidFill>
                  <a:srgbClr val="FEC9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r"/>
            <a:endParaRPr lang="en-US" altLang="ko-KR" sz="21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133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컴퓨터공학부 권혁찬</a:t>
            </a:r>
            <a:r>
              <a:rPr lang="en-US" altLang="ko-KR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이재호</a:t>
            </a:r>
            <a:r>
              <a:rPr lang="en-US" altLang="ko-KR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박서영 </a:t>
            </a:r>
            <a:endParaRPr lang="ko-KR" altLang="en-US" sz="21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35360" y="164638"/>
            <a:ext cx="1103445" cy="740701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786821" y="5889357"/>
            <a:ext cx="1117148" cy="776623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80314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연구에 사용할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 소개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91549" y="4886522"/>
            <a:ext cx="5754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물체 감지를 학습시킬 수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있으며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더 정확한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장애물의 정보를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안내하는 데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626" name="Picture 2" descr="yolo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74741" y="2521552"/>
            <a:ext cx="3124766" cy="1660981"/>
          </a:xfrm>
          <a:prstGeom prst="rect">
            <a:avLst/>
          </a:prstGeom>
          <a:noFill/>
        </p:spPr>
      </p:pic>
      <p:pic>
        <p:nvPicPr>
          <p:cNvPr id="26628" name="Picture 4" descr="opencv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15013" y="2147851"/>
            <a:ext cx="1918320" cy="235946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7067" y="4916008"/>
            <a:ext cx="5704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영상을 처리하고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신호등의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신호를 구별할 수 있도록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 하는데 사용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73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골전도 안경 이어폰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46407" y="1776414"/>
            <a:ext cx="2778126" cy="2617259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연구에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사용할 하드웨어 소개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Picture 2" descr="라즈베리 파이 제로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115449">
            <a:off x="1841171" y="2042876"/>
            <a:ext cx="2632732" cy="2024412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41527" y="4694124"/>
            <a:ext cx="5685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라즈베리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파이 제로 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w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를 사용하여 휴대성과 </a:t>
            </a:r>
            <a:endParaRPr lang="en-US" altLang="ko-KR" sz="2400" dirty="0" smtClean="0">
              <a:solidFill>
                <a:srgbClr val="274555"/>
              </a:solidFill>
              <a:latin typeface="배달의민족 주아" charset="-127"/>
              <a:ea typeface="배달의민족 주아" charset="-127"/>
            </a:endParaRPr>
          </a:p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안경에 </a:t>
            </a:r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달았을때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무게를 줄일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수 있도록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사용한다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83630" y="3972373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제로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80097" y="4057040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골전도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선글라스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08926" y="4694123"/>
            <a:ext cx="5947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안경에 </a:t>
            </a:r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골전도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이어폰이 포함되어있다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 </a:t>
            </a:r>
            <a:endParaRPr lang="en-US" altLang="ko-KR" sz="2400" dirty="0" smtClean="0">
              <a:solidFill>
                <a:srgbClr val="274555"/>
              </a:solidFill>
              <a:latin typeface="배달의민족 주아" charset="-127"/>
              <a:ea typeface="배달의민족 주아" charset="-127"/>
            </a:endParaRPr>
          </a:p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파이에서 음성데이터를 받아서 출력하는데 사용한다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</a:t>
            </a:r>
            <a:endParaRPr lang="en-US" altLang="ko-KR" sz="2400" dirty="0" smtClean="0">
              <a:solidFill>
                <a:srgbClr val="274555"/>
              </a:solidFill>
              <a:latin typeface="배달의민족 주아" charset="-127"/>
              <a:ea typeface="배달의민족 주아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73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426134480" descr="EMB000028f4410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4080"/>
          <a:stretch>
            <a:fillRect/>
          </a:stretch>
        </p:blipFill>
        <p:spPr bwMode="auto">
          <a:xfrm>
            <a:off x="267996" y="2521113"/>
            <a:ext cx="5281377" cy="28487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40913" y="2257573"/>
            <a:ext cx="6254203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보는 방향을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카메라로 인식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영상데이터를 통신모듈을 통해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서버로 전송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endParaRPr lang="en-US" altLang="ko-KR" sz="2667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서버는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수신한 데이터를 </a:t>
            </a:r>
            <a:r>
              <a:rPr lang="en-US" altLang="ko-KR" sz="2667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이용하여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변화를 감지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후 데이터를 사용자에게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전송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검출결과를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음성으로 제공하여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보행 도움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08163" y="2039746"/>
            <a:ext cx="6295513" cy="3739262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924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7352" y="2734690"/>
            <a:ext cx="2900380" cy="303543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3687762">
            <a:off x="3129226" y="1994158"/>
            <a:ext cx="1665427" cy="1675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6200000">
            <a:off x="5191899" y="2102709"/>
            <a:ext cx="2631990" cy="3822351"/>
          </a:xfrm>
          <a:prstGeom prst="triangle">
            <a:avLst>
              <a:gd name="adj" fmla="val 88710"/>
            </a:avLst>
          </a:prstGeom>
          <a:solidFill>
            <a:schemeClr val="bg2">
              <a:lumMod val="90000"/>
              <a:alpha val="4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081093" y="3488628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 모듈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608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248384" y="4212111"/>
            <a:ext cx="879580" cy="162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23" name="TextBox 22"/>
          <p:cNvSpPr txBox="1"/>
          <p:nvPr/>
        </p:nvSpPr>
        <p:spPr>
          <a:xfrm>
            <a:off x="8728132" y="5338022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81493" y="3550412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식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355"/>
          <a:stretch/>
        </p:blipFill>
        <p:spPr bwMode="auto">
          <a:xfrm rot="20408095">
            <a:off x="2447462" y="2819755"/>
            <a:ext cx="723369" cy="6444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신호등에 대한 이미지 검색결과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 l="33918" t="12473" r="44214" b="7177"/>
          <a:stretch>
            <a:fillRect/>
          </a:stretch>
        </p:blipFill>
        <p:spPr bwMode="auto">
          <a:xfrm>
            <a:off x="8929815" y="2545491"/>
            <a:ext cx="1218764" cy="2520000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714527" y="5821999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73737" y="4425686"/>
            <a:ext cx="265564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횡단보도 그림 </a:t>
            </a:r>
            <a:r>
              <a:rPr lang="ko-KR" altLang="en-US" sz="21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받아넣기</a:t>
            </a:r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라즈베리 파이 제로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156500">
            <a:off x="3983006" y="2668957"/>
            <a:ext cx="2632732" cy="2024412"/>
          </a:xfrm>
          <a:prstGeom prst="rect">
            <a:avLst/>
          </a:prstGeom>
          <a:noFill/>
        </p:spPr>
      </p:pic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3687762">
            <a:off x="1116557" y="2628471"/>
            <a:ext cx="1665427" cy="1675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21633" y="4576023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 모듈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355"/>
          <a:stretch/>
        </p:blipFill>
        <p:spPr bwMode="auto">
          <a:xfrm>
            <a:off x="2787245" y="3206474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466477" y="2327092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전달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00754" y="5158622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제로</a:t>
            </a:r>
            <a:r>
              <a:rPr lang="en-US" altLang="ko-KR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Picture 4" descr="opencv에 대한 이미지 검색결과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243036" y="2172566"/>
            <a:ext cx="1375538" cy="1691864"/>
          </a:xfrm>
          <a:prstGeom prst="rect">
            <a:avLst/>
          </a:prstGeom>
          <a:noFill/>
        </p:spPr>
      </p:pic>
      <p:pic>
        <p:nvPicPr>
          <p:cNvPr id="21" name="Picture 2" descr="yolo에 대한 이미지 검색결과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010633" y="4366829"/>
            <a:ext cx="2126924" cy="1130574"/>
          </a:xfrm>
          <a:prstGeom prst="rect">
            <a:avLst/>
          </a:prstGeom>
          <a:noFill/>
        </p:spPr>
      </p:pic>
      <p:pic>
        <p:nvPicPr>
          <p:cNvPr id="22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355"/>
          <a:stretch/>
        </p:blipFill>
        <p:spPr bwMode="auto">
          <a:xfrm rot="10800000">
            <a:off x="6959709" y="4256799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355"/>
          <a:stretch/>
        </p:blipFill>
        <p:spPr bwMode="auto">
          <a:xfrm>
            <a:off x="6955591" y="2786345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8344931" y="2064461"/>
            <a:ext cx="3204519" cy="3739262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09862" y="2413590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전달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96360" y="5226812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처리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라즈베리 파이 제로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156500">
            <a:off x="3983006" y="2668957"/>
            <a:ext cx="2632732" cy="2024412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000754" y="5158622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제로</a:t>
            </a:r>
            <a:r>
              <a:rPr lang="en-US" altLang="ko-KR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Picture 4" descr="opencv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43036" y="2172566"/>
            <a:ext cx="1375538" cy="1691864"/>
          </a:xfrm>
          <a:prstGeom prst="rect">
            <a:avLst/>
          </a:prstGeom>
          <a:noFill/>
        </p:spPr>
      </p:pic>
      <p:pic>
        <p:nvPicPr>
          <p:cNvPr id="21" name="Picture 2" descr="yolo에 대한 이미지 검색결과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010633" y="4366829"/>
            <a:ext cx="2126924" cy="1130574"/>
          </a:xfrm>
          <a:prstGeom prst="rect">
            <a:avLst/>
          </a:prstGeom>
          <a:noFill/>
        </p:spPr>
      </p:pic>
      <p:pic>
        <p:nvPicPr>
          <p:cNvPr id="22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355"/>
          <a:stretch/>
        </p:blipFill>
        <p:spPr bwMode="auto">
          <a:xfrm rot="10800000">
            <a:off x="6959709" y="4256799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355"/>
          <a:stretch/>
        </p:blipFill>
        <p:spPr bwMode="auto">
          <a:xfrm>
            <a:off x="6955591" y="2786345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8344931" y="2064461"/>
            <a:ext cx="3204519" cy="3739262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09862" y="2413590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전달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96360" y="5226812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처리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2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355"/>
          <a:stretch/>
        </p:blipFill>
        <p:spPr bwMode="auto">
          <a:xfrm rot="10800000">
            <a:off x="2976715" y="3181761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109029" y="2590703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전달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4" name="Picture 2" descr="골전도 안경 이어폰에 대한 이미지 검색결과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60938" y="2863811"/>
            <a:ext cx="1760718" cy="1658764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1174033" y="4547191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골전도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선그라스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2742928"/>
            <a:ext cx="2900380" cy="303543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728132" y="5338022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" name="Picture 2" descr="골전도 안경 이어폰에 대한 이미지 검색결과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82862" y="2007077"/>
            <a:ext cx="1760718" cy="1658764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968985" y="2014055"/>
            <a:ext cx="1581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소리 출력을 통한 정보 전달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1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355"/>
          <a:stretch/>
        </p:blipFill>
        <p:spPr bwMode="auto">
          <a:xfrm rot="10089012">
            <a:off x="2658149" y="2879090"/>
            <a:ext cx="556216" cy="4955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248384" y="4212111"/>
            <a:ext cx="879580" cy="162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8130" name="Picture 2" descr="신호등에 대한 이미지 검색결과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 l="33918" t="12473" r="44214" b="7177"/>
          <a:stretch>
            <a:fillRect/>
          </a:stretch>
        </p:blipFill>
        <p:spPr bwMode="auto">
          <a:xfrm>
            <a:off x="8880388" y="2529016"/>
            <a:ext cx="1218764" cy="2520000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3196281" y="3459795"/>
            <a:ext cx="1581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신호등은 </a:t>
            </a:r>
            <a:endParaRPr lang="en-US" altLang="ko-KR" sz="16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초록불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입니다</a:t>
            </a:r>
            <a:r>
              <a:rPr lang="en-US" altLang="ko-KR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22765" y="5789048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73737" y="4425686"/>
            <a:ext cx="265564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횡단보도 그림 </a:t>
            </a:r>
            <a:r>
              <a:rPr lang="ko-KR" altLang="en-US" sz="21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받아넣기</a:t>
            </a:r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라즈베리 파이 제로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156500">
            <a:off x="5032677" y="3250910"/>
            <a:ext cx="1866028" cy="1434863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2593" y="2701739"/>
            <a:ext cx="2600093" cy="272116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9" name="직사각형 8"/>
          <p:cNvSpPr/>
          <p:nvPr/>
        </p:nvSpPr>
        <p:spPr>
          <a:xfrm>
            <a:off x="0" y="12870"/>
            <a:ext cx="12192000" cy="13167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95050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구성도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Picture 14" descr="서버.png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19" y="2829903"/>
            <a:ext cx="2464831" cy="24648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262" y="3592061"/>
            <a:ext cx="1192190" cy="6865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544370" y="5657242"/>
            <a:ext cx="87565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792385" y="2902360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1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095" y="3555650"/>
            <a:ext cx="1290026" cy="7429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4909026" y="5699072"/>
            <a:ext cx="27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355"/>
          <a:stretch/>
        </p:blipFill>
        <p:spPr bwMode="auto">
          <a:xfrm>
            <a:off x="5818515" y="2815588"/>
            <a:ext cx="413288" cy="3681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5355"/>
          <a:stretch/>
        </p:blipFill>
        <p:spPr bwMode="auto">
          <a:xfrm rot="10800000">
            <a:off x="5900894" y="4733366"/>
            <a:ext cx="413288" cy="3681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713025" y="4265914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22765" y="5657242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00331" y="4322266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처리된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52638" y="2902359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15551" y="1620233"/>
            <a:ext cx="11276255" cy="4918511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322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 필요 예상 재료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0540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 인식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920075" y="5712198"/>
            <a:ext cx="393882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빨간불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인식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9154" name="Picture 2" descr="C:\Users\user1\Desktop\서영폴더\KakaoTalk_Moim_7kBRCaKGBAVypF3XVClCysrTkJusKJ.png"/>
          <p:cNvPicPr>
            <a:picLocks noChangeAspect="1" noChangeArrowheads="1"/>
          </p:cNvPicPr>
          <p:nvPr/>
        </p:nvPicPr>
        <p:blipFill>
          <a:blip r:embed="rId3" cstate="print"/>
          <a:srcRect r="62579" b="23352"/>
          <a:stretch>
            <a:fillRect/>
          </a:stretch>
        </p:blipFill>
        <p:spPr bwMode="auto">
          <a:xfrm>
            <a:off x="1882246" y="1796206"/>
            <a:ext cx="3552231" cy="3600000"/>
          </a:xfrm>
          <a:prstGeom prst="rect">
            <a:avLst/>
          </a:prstGeom>
          <a:noFill/>
        </p:spPr>
      </p:pic>
      <p:pic>
        <p:nvPicPr>
          <p:cNvPr id="11" name="Picture 2" descr="C:\Users\user1\Desktop\서영폴더\KakaoTalk_Moim_7kBRCaKGBAVypF3XVClCysrTkJusKJ.png"/>
          <p:cNvPicPr>
            <a:picLocks noChangeAspect="1" noChangeArrowheads="1"/>
          </p:cNvPicPr>
          <p:nvPr/>
        </p:nvPicPr>
        <p:blipFill>
          <a:blip r:embed="rId3" cstate="print"/>
          <a:srcRect l="37478" r="8062"/>
          <a:stretch>
            <a:fillRect/>
          </a:stretch>
        </p:blipFill>
        <p:spPr bwMode="auto">
          <a:xfrm>
            <a:off x="6186617" y="1775611"/>
            <a:ext cx="3962400" cy="36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0" y="1"/>
            <a:ext cx="733168" cy="650788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041227" y="8160907"/>
            <a:ext cx="1199456" cy="1019605"/>
          </a:xfrm>
          <a:prstGeom prst="line">
            <a:avLst/>
          </a:prstGeom>
          <a:ln w="9525">
            <a:solidFill>
              <a:srgbClr val="6D6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flipH="1">
            <a:off x="980302" y="812702"/>
            <a:ext cx="53628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</a:t>
            </a:r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필요성 및 연구 목표  </a:t>
            </a:r>
            <a:endParaRPr lang="en-US" altLang="ko-KR" sz="24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	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작품의 필요성 및 배경과 그에 따른 연구 목표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en-US" altLang="ko-KR" sz="24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 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문제점과 해결방안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	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구현한 연구 결과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	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결과에 필요한 예상재료 설명 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2400" b="1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	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연구의 현재까지의 진행 과정과 앞으로의 일정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분담 되어있는 역할 설명 </a:t>
            </a:r>
            <a:endParaRPr lang="en-US" altLang="ko-KR" sz="16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5016842" y="1458096"/>
            <a:ext cx="7196798" cy="5393211"/>
          </a:xfrm>
          <a:prstGeom prst="rtTriangle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/>
          <p:cNvSpPr txBox="1"/>
          <p:nvPr/>
        </p:nvSpPr>
        <p:spPr>
          <a:xfrm>
            <a:off x="6576053" y="5340694"/>
            <a:ext cx="5472608" cy="189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733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117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69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 인식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9217" name="Picture 1" descr="C:\Users\user1\Desktop\서영폴더\KakaoTalk_Moim_7kBRCaKGBAVypF3XVClCysrTkJopFv.png"/>
          <p:cNvPicPr>
            <a:picLocks noChangeAspect="1" noChangeArrowheads="1"/>
          </p:cNvPicPr>
          <p:nvPr/>
        </p:nvPicPr>
        <p:blipFill>
          <a:blip r:embed="rId3" cstate="print"/>
          <a:srcRect r="63236" b="24258"/>
          <a:stretch>
            <a:fillRect/>
          </a:stretch>
        </p:blipFill>
        <p:spPr bwMode="auto">
          <a:xfrm>
            <a:off x="1839499" y="1787605"/>
            <a:ext cx="3531493" cy="3600000"/>
          </a:xfrm>
          <a:prstGeom prst="rect">
            <a:avLst/>
          </a:prstGeom>
          <a:noFill/>
        </p:spPr>
      </p:pic>
      <p:pic>
        <p:nvPicPr>
          <p:cNvPr id="8" name="Picture 1" descr="C:\Users\user1\Desktop\서영폴더\KakaoTalk_Moim_7kBRCaKGBAVypF3XVClCysrTkJopFv.png"/>
          <p:cNvPicPr>
            <a:picLocks noChangeAspect="1" noChangeArrowheads="1"/>
          </p:cNvPicPr>
          <p:nvPr/>
        </p:nvPicPr>
        <p:blipFill>
          <a:blip r:embed="rId3" cstate="print"/>
          <a:srcRect l="37952" t="2860" r="7137"/>
          <a:stretch>
            <a:fillRect/>
          </a:stretch>
        </p:blipFill>
        <p:spPr bwMode="auto">
          <a:xfrm>
            <a:off x="5997147" y="1787611"/>
            <a:ext cx="4112806" cy="3600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944789" y="5671009"/>
            <a:ext cx="416948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파란불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인식 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 인식에 따른 소리 출력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0358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사진 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001027" y="4468285"/>
            <a:ext cx="4902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사용하여 </a:t>
            </a:r>
            <a:endParaRPr lang="en-US" altLang="ko-KR" sz="28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사람과 신호등 을 분석하기 전</a:t>
            </a:r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사진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5" y="2124001"/>
            <a:ext cx="6480000" cy="36460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014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작동 사진 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1" r="48462" b="-171"/>
          <a:stretch/>
        </p:blipFill>
        <p:spPr>
          <a:xfrm>
            <a:off x="1506427" y="1954357"/>
            <a:ext cx="3442025" cy="37631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47885" b="2906"/>
          <a:stretch/>
        </p:blipFill>
        <p:spPr>
          <a:xfrm>
            <a:off x="6551566" y="1954357"/>
            <a:ext cx="3590854" cy="37631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83992" y="5913653"/>
            <a:ext cx="562660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수행모습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7830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사진 결과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5" y="2081707"/>
            <a:ext cx="6480000" cy="3646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01027" y="4468285"/>
            <a:ext cx="4902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사용하여 </a:t>
            </a:r>
            <a:endParaRPr lang="en-US" altLang="ko-KR" sz="28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사람과 신호등 을 분석한 사진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5448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8813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839" y="194834"/>
            <a:ext cx="123142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진행 일정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간트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차트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26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884716" y="1531146"/>
          <a:ext cx="10554425" cy="4423672"/>
        </p:xfrm>
        <a:graphic>
          <a:graphicData uri="http://schemas.openxmlformats.org/drawingml/2006/table">
            <a:tbl>
              <a:tblPr/>
              <a:tblGrid>
                <a:gridCol w="1657316"/>
                <a:gridCol w="2002536"/>
                <a:gridCol w="984939"/>
                <a:gridCol w="984939"/>
                <a:gridCol w="984939"/>
                <a:gridCol w="984939"/>
                <a:gridCol w="984939"/>
                <a:gridCol w="984939"/>
                <a:gridCol w="984939"/>
              </a:tblGrid>
              <a:tr h="285715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연구내용 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7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아이디어 회의 및 주제 선정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기존 제품 조사 및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S/W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신호등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신호등 신호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인식에 따른 음향 출력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블루투스 연결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 만들기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H/W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외형 제작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파이 모듈 장착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배터리 장착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디버깅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&amp;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</a:tr>
              <a:tr h="317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보고서 작성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999999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91273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839" y="194834"/>
            <a:ext cx="123142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분담 역할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89728" y="1803354"/>
            <a:ext cx="9768003" cy="4126479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4072" y="2666266"/>
            <a:ext cx="29133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권혁찬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이재호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박서영 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64861" y="2666266"/>
            <a:ext cx="58917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3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영상처리</a:t>
            </a:r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 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CNN,  </a:t>
            </a:r>
            <a:r>
              <a:rPr lang="en-US" altLang="ko-KR" sz="3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oencv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영상처리</a:t>
            </a:r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CNN,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하드웨어 설계 및 통신 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183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419" y="1137526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n A</a:t>
            </a:r>
            <a:endParaRPr lang="ko-KR" altLang="en-US" sz="9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396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작품선정의 배경</a:t>
            </a:r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필요성 및 연구목표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8970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5663967" y="2069669"/>
            <a:ext cx="5653257" cy="3533776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8194" name="Picture 2" descr="ìê° ê°ê°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53" y="2069669"/>
            <a:ext cx="4676775" cy="35337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73093" y="2559092"/>
            <a:ext cx="5035003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인간의 오감 중 시각 정보 </a:t>
            </a:r>
            <a:r>
              <a:rPr lang="ko-KR" altLang="en-US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수용량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83%</a:t>
            </a:r>
          </a:p>
          <a:p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장애를 겪고 있는 인구는 </a:t>
            </a: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전세계의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억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8000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명</a:t>
            </a: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이중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4500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명이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완전 실명 상태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4567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70632" y="31089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424504512" descr="EMB000028f441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82" y="2048285"/>
            <a:ext cx="3637236" cy="22381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673352" y="17922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5" name="_x424506032" descr="EMB000028f4411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2" y="2048285"/>
            <a:ext cx="3556968" cy="21887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83992" y="4843302"/>
            <a:ext cx="562660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음향신호기의 접근을 어렵게 하는 장애물들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150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70632" y="31089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411480" y="62088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86384" y="11241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9" name="_x424505392" descr="EMB000028f4413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35" y="1757581"/>
            <a:ext cx="5034285" cy="42988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598920" y="2248324"/>
            <a:ext cx="4360105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매년 수도권 지역 음향 신호기의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적정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설치율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60% </a:t>
            </a:r>
            <a:r>
              <a:rPr lang="ko-KR" altLang="en-US" sz="2667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이하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고장률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 ~ 10 %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수준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8074152" y="3848972"/>
            <a:ext cx="1295400" cy="726910"/>
          </a:xfrm>
          <a:prstGeom prst="downArrow">
            <a:avLst/>
          </a:prstGeom>
          <a:solidFill>
            <a:srgbClr val="2745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514733" y="4982093"/>
            <a:ext cx="4414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장애인들이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하기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어렵다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-259080" y="63612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980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2" y="194834"/>
            <a:ext cx="1067921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목표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2296" y="-337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424505072" descr="EMB000028f4413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693" t="3838"/>
          <a:stretch>
            <a:fillRect/>
          </a:stretch>
        </p:blipFill>
        <p:spPr bwMode="auto">
          <a:xfrm>
            <a:off x="558148" y="1990934"/>
            <a:ext cx="5537852" cy="33920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14686" y="2412579"/>
            <a:ext cx="247948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음향신호기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-&gt;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38317" y="2269645"/>
            <a:ext cx="1929948" cy="91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67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안경형태의 </a:t>
            </a:r>
            <a:endParaRPr lang="en-US" altLang="ko-KR" sz="267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7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보조공학기기</a:t>
            </a:r>
            <a:endParaRPr lang="en-US" altLang="ko-KR" sz="267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551566" y="1990934"/>
            <a:ext cx="5243275" cy="3533776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66084" y="3651815"/>
            <a:ext cx="4414237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Yolo, </a:t>
            </a:r>
            <a:r>
              <a:rPr lang="en-US" altLang="ko-KR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사용하여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신호등과 횡단보도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감지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신호등의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변화를 음성으로 출력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50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08552" y="1511599"/>
            <a:ext cx="10738838" cy="4844751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2" y="194834"/>
            <a:ext cx="1067921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59420" y="1671816"/>
            <a:ext cx="89900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YOLO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물체 감지를 학습시킬 수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있으며 보다 더 정확한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장애물의 정보를 안내해 줄 수 있다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전자안경에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보급에 따라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음향신호기를 대체할 수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있으며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이에 유지보수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관리에 드는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경제적 비용이 줄어든다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교통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약자인 시각 장애인의 권리를 찾는 것과 안전한 삶의 영위에 도움이 된다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사회생활에서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행동에 제한적이었던 시각장애인들의 활동범위를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넓혀준다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시각장애인 보조도구로서 가능성을 입증하게 될 경우 여러 방면에서 관련 프로젝트가 활성화 될 수 있고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정부 측 차원의 지원도 기대해 볼 수 있다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73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099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947</Words>
  <Application>Microsoft Office PowerPoint</Application>
  <PresentationFormat>사용자 지정</PresentationFormat>
  <Paragraphs>263</Paragraphs>
  <Slides>28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굴림</vt:lpstr>
      <vt:lpstr>Arial</vt:lpstr>
      <vt:lpstr>맑은 고딕</vt:lpstr>
      <vt:lpstr>배달의민족 주아</vt:lpstr>
      <vt:lpstr>함초롬바탕</vt:lpstr>
      <vt:lpstr>Office 테마</vt:lpstr>
      <vt:lpstr>슬라이드 1</vt:lpstr>
      <vt:lpstr>슬라이드 2</vt:lpstr>
      <vt:lpstr>01. 작품선정의 배경, 필요성 및 연구목표 </vt:lpstr>
      <vt:lpstr>슬라이드 4</vt:lpstr>
      <vt:lpstr>슬라이드 5</vt:lpstr>
      <vt:lpstr>슬라이드 6</vt:lpstr>
      <vt:lpstr>슬라이드 7</vt:lpstr>
      <vt:lpstr>슬라이드 8</vt:lpstr>
      <vt:lpstr>02. 연구 내용 설명 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03. 연구 결과 및  필요 예상 재료 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04. 연구 일정 및 역할 분담 내용 </vt:lpstr>
      <vt:lpstr>슬라이드 26</vt:lpstr>
      <vt:lpstr>슬라이드 27</vt:lpstr>
      <vt:lpstr>Q n A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user1</cp:lastModifiedBy>
  <cp:revision>45</cp:revision>
  <dcterms:created xsi:type="dcterms:W3CDTF">2018-04-11T23:47:46Z</dcterms:created>
  <dcterms:modified xsi:type="dcterms:W3CDTF">2018-05-25T02:43:13Z</dcterms:modified>
</cp:coreProperties>
</file>